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6"/>
  </p:notesMasterIdLst>
  <p:handoutMasterIdLst>
    <p:handoutMasterId r:id="rId17"/>
  </p:handoutMasterIdLst>
  <p:sldIdLst>
    <p:sldId id="265" r:id="rId5"/>
    <p:sldId id="272" r:id="rId6"/>
    <p:sldId id="273" r:id="rId7"/>
    <p:sldId id="274" r:id="rId8"/>
    <p:sldId id="266" r:id="rId9"/>
    <p:sldId id="267" r:id="rId10"/>
    <p:sldId id="275" r:id="rId11"/>
    <p:sldId id="269" r:id="rId12"/>
    <p:sldId id="270" r:id="rId13"/>
    <p:sldId id="271" r:id="rId14"/>
    <p:sldId id="276" r:id="rId15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DA4BE6-BB57-4BC7-B7B3-56EF5B88B0E5}" type="datetime1">
              <a:rPr lang="uk-UA" smtClean="0"/>
              <a:t>02.06.2020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D6AC-9790-4134-B8ED-B29CD8293E2A}" type="datetime1">
              <a:rPr lang="uk-UA" smtClean="0"/>
              <a:pPr/>
              <a:t>02.06.2020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2020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645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6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26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 smtClean="0"/>
              <a:t>Зразок підзаголовка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D84C44-8B67-46CD-84B3-E9172F3EC809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283929-F95A-4827-AF81-1B529DE91613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6A98A-BC83-4803-AE33-DDA901C4533D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.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 smtClean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8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C3D21B-1A9D-4244-8386-7F7A046EEE5D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1C9351-A8EF-443E-8949-FEA6826B65FA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1E268-EA3A-46DC-9577-902CA88CAFB6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6819DA-0229-48A6-A9A4-FCC30C913952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C87AB-F179-40D7-A1E3-8196A7CCBFC6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55C0F4-C6B9-42DD-B7D5-C8A6AECBFD5F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3868EE-6545-4BED-92FF-D25866E1503D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  <a:p>
            <a:pPr lvl="1" rtl="0"/>
            <a:r>
              <a:rPr lang="uk-UA" noProof="0" smtClean="0"/>
              <a:t>Другий рівень</a:t>
            </a:r>
          </a:p>
          <a:p>
            <a:pPr lvl="2" rtl="0"/>
            <a:r>
              <a:rPr lang="uk-UA" noProof="0" smtClean="0"/>
              <a:t>Третій рівень</a:t>
            </a:r>
          </a:p>
          <a:p>
            <a:pPr lvl="3" rtl="0"/>
            <a:r>
              <a:rPr lang="uk-UA" noProof="0" smtClean="0"/>
              <a:t>Четвертий рівень</a:t>
            </a:r>
          </a:p>
          <a:p>
            <a:pPr lvl="4" rtl="0"/>
            <a:r>
              <a:rPr lang="uk-UA" noProof="0" smtClean="0"/>
              <a:t>П'ятий рівень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FEE78-E9D5-4EE5-AB61-B470989471AB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 smtClean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.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 smtClean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8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BEE4B9-59C6-4268-BB57-F9ADB0242D20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alphaModFix amt="2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321145E-25B7-44E8-B8D6-42103549CEC6}" type="datetime1">
              <a:rPr lang="uk-UA" noProof="0" smtClean="0"/>
              <a:t>02.06.2020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uk-UA" noProof="0" smtClean="0"/>
              <a:pPr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21716"/>
            <a:ext cx="9144000" cy="1898374"/>
          </a:xfrm>
        </p:spPr>
        <p:txBody>
          <a:bodyPr rtlCol="0">
            <a:noAutofit/>
          </a:bodyPr>
          <a:lstStyle/>
          <a:p>
            <a:pPr rtl="0"/>
            <a:r>
              <a:rPr lang="en-US" sz="12000" dirty="0" smtClean="0">
                <a:solidFill>
                  <a:schemeClr val="accent1">
                    <a:lumMod val="50000"/>
                  </a:schemeClr>
                </a:solidFill>
                <a:latin typeface="Vivaldi" panose="03020602050506090804" pitchFamily="66" charset="0"/>
              </a:rPr>
              <a:t>Lingua Latina </a:t>
            </a:r>
            <a:endParaRPr lang="uk-UA" sz="1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920090"/>
            <a:ext cx="9144000" cy="1109110"/>
          </a:xfrm>
        </p:spPr>
        <p:txBody>
          <a:bodyPr rtlCol="0">
            <a:normAutofit/>
          </a:bodyPr>
          <a:lstStyle/>
          <a:p>
            <a:pPr rtl="0"/>
            <a:r>
              <a:rPr lang="uk-UA" sz="6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Латинська мова</a:t>
            </a:r>
            <a:endParaRPr lang="uk-UA" sz="66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365125"/>
            <a:ext cx="97917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Тема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uk-UA" sz="3600" b="1" dirty="0" smtClean="0">
                <a:solidFill>
                  <a:srgbClr val="7030A0"/>
                </a:solidFill>
              </a:rPr>
              <a:t>2</a:t>
            </a:r>
            <a:r>
              <a:rPr lang="uk-UA" sz="3600" dirty="0">
                <a:solidFill>
                  <a:srgbClr val="7030A0"/>
                </a:solidFill>
              </a:rPr>
              <a:t>: «</a:t>
            </a:r>
            <a:r>
              <a:rPr lang="uk-UA" sz="3600" b="1" dirty="0">
                <a:solidFill>
                  <a:srgbClr val="7030A0"/>
                </a:solidFill>
              </a:rPr>
              <a:t>Прикметник. Дієслово. Числівник</a:t>
            </a:r>
            <a:r>
              <a:rPr lang="uk-UA" sz="3600" b="1" dirty="0" smtClean="0">
                <a:solidFill>
                  <a:srgbClr val="7030A0"/>
                </a:solidFill>
              </a:rPr>
              <a:t>» </a:t>
            </a:r>
            <a:r>
              <a:rPr lang="uk-UA" sz="3600" b="1" dirty="0">
                <a:solidFill>
                  <a:srgbClr val="7030A0"/>
                </a:solidFill>
              </a:rPr>
              <a:t>містить такі аспекти: 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4259" y="1825625"/>
            <a:ext cx="7069541" cy="4111151"/>
          </a:xfrm>
        </p:spPr>
        <p:txBody>
          <a:bodyPr>
            <a:normAutofit fontScale="92500" lnSpcReduction="1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1. Ступені порівняння прикметників.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2. Суплетивні ступені порівняння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		прикметників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3. Минулий час.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4. Майбутній (простий) час.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5. Пасивний стан дієслів.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6. Кількісні та порядкові числівники. </a:t>
            </a:r>
            <a:endParaRPr lang="uk-UA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7. Відмінювання кількісних та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	порядкових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числівників.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Тема 8. Римський календар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84" y="1825625"/>
            <a:ext cx="3175375" cy="41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0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542" y="474307"/>
            <a:ext cx="11002383" cy="1325563"/>
          </a:xfrm>
        </p:spPr>
        <p:txBody>
          <a:bodyPr>
            <a:noAutofit/>
          </a:bodyPr>
          <a:lstStyle/>
          <a:p>
            <a:pPr algn="ctr"/>
            <a:r>
              <a:rPr lang="uk-UA" sz="6600" dirty="0" smtClean="0"/>
              <a:t>Запрошуємо на навчання! 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2" y="1799868"/>
            <a:ext cx="5525222" cy="4137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33" y="1799868"/>
            <a:ext cx="5286092" cy="4137419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6431703" y="6106530"/>
            <a:ext cx="5072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Vere </a:t>
            </a:r>
            <a:r>
              <a:rPr lang="en-US" sz="3200" dirty="0" err="1">
                <a:solidFill>
                  <a:srgbClr val="C00000"/>
                </a:solidFill>
                <a:latin typeface="Old English Text MT" panose="03040902040508030806" pitchFamily="66" charset="0"/>
              </a:rPr>
              <a:t>scire</a:t>
            </a:r>
            <a:r>
              <a:rPr lang="en-US" sz="3200" dirty="0">
                <a:solidFill>
                  <a:srgbClr val="C00000"/>
                </a:solidFill>
                <a:latin typeface="Old English Text MT" panose="03040902040508030806" pitchFamily="66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est</a:t>
            </a:r>
            <a:r>
              <a:rPr lang="en-US" sz="3200" dirty="0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 per </a:t>
            </a:r>
            <a:r>
              <a:rPr lang="en-US" sz="3200" dirty="0" err="1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causas</a:t>
            </a:r>
            <a:r>
              <a:rPr lang="en-US" sz="3200" dirty="0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Old English Text MT" panose="03040902040508030806" pitchFamily="66" charset="0"/>
              </a:rPr>
              <a:t>scire</a:t>
            </a:r>
            <a:endParaRPr lang="uk-UA" sz="32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965576" y="3211863"/>
            <a:ext cx="5044454" cy="3420949"/>
          </a:xfrm>
        </p:spPr>
        <p:txBody>
          <a:bodyPr>
            <a:noAutofit/>
          </a:bodyPr>
          <a:lstStyle/>
          <a:p>
            <a:pPr marL="0" indent="2730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Латинська </a:t>
            </a:r>
            <a:r>
              <a:rPr lang="uk-UA" sz="2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мова походить від мови населення Стародавнього Риму, але дуже швидко поширюється </a:t>
            </a: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у Середземномор'ї</a:t>
            </a:r>
            <a:r>
              <a:rPr lang="uk-UA" sz="2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 </a:t>
            </a: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та</a:t>
            </a:r>
            <a:r>
              <a:rPr lang="uk-UA" sz="2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 </a:t>
            </a: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Західній </a:t>
            </a:r>
            <a:r>
              <a:rPr lang="uk-UA" sz="2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Європі внаслідок значного розвитку та впливу Римської Республіки та, пізніше, Римської імперії</a:t>
            </a: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.</a:t>
            </a:r>
          </a:p>
          <a:p>
            <a:pPr marL="0" indent="27305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 Спочатку </a:t>
            </a:r>
            <a:r>
              <a:rPr lang="uk-UA" sz="2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латина була панівною </a:t>
            </a: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мовою Італії</a:t>
            </a:r>
            <a:r>
              <a:rPr lang="uk-UA" sz="2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 та Західної Римської </a:t>
            </a:r>
            <a:r>
              <a:rPr lang="uk-UA" sz="2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імперії. </a:t>
            </a:r>
            <a:endParaRPr lang="ru-RU" sz="2200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  <a:cs typeface="Estrangelo Edessa" panose="03080600000000000000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0" y="2089920"/>
            <a:ext cx="6790765" cy="465167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32180" y="480924"/>
            <a:ext cx="6228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/>
            <a:r>
              <a:rPr lang="uk-UA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Латинська мова — це класична індо-європейська мова, яка є однією з найстаріших мов Європи.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16" y="234218"/>
            <a:ext cx="3985147" cy="29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121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5622876" y="469290"/>
            <a:ext cx="58685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uk-UA" sz="2400" dirty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На основі народної латини виникли романські мови (італійська, французька, іспанська, португальська, румунська тощо), однак латина справила вплив на становлення більшості європейських мов. 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  <a:cs typeface="Estrangelo Edessa" panose="03080600000000000000" pitchFamily="66" charset="0"/>
            </a:endParaRPr>
          </a:p>
          <a:p>
            <a:pPr indent="450850" algn="just"/>
            <a:r>
              <a:rPr lang="uk-UA" sz="2400" dirty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У середньовіччі вона залишається офіційною мовою Католицької церкви, завдяки чому перетворилася на універсальну мову. </a:t>
            </a:r>
            <a:endParaRPr lang="en-US" sz="2400" dirty="0" smtClean="0">
              <a:solidFill>
                <a:srgbClr val="C00000"/>
              </a:solidFill>
              <a:latin typeface="Georgia" panose="02040502050405020303" pitchFamily="18" charset="0"/>
              <a:cs typeface="Estrangelo Edessa" panose="03080600000000000000" pitchFamily="66" charset="0"/>
            </a:endParaRPr>
          </a:p>
          <a:p>
            <a:pPr indent="450850" algn="just"/>
            <a:r>
              <a:rPr lang="uk-UA" sz="2400" dirty="0" smtClean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Латина </a:t>
            </a:r>
            <a:r>
              <a:rPr lang="uk-UA" sz="2400" dirty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використовувалася в юриспруденції, літературі, науці</a:t>
            </a:r>
            <a:r>
              <a:rPr lang="uk-UA" sz="2400" dirty="0" smtClean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,</a:t>
            </a:r>
            <a:r>
              <a:rPr lang="en-US" sz="2400" dirty="0" smtClean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 </a:t>
            </a:r>
            <a:r>
              <a:rPr lang="uk-UA" sz="2400" dirty="0" smtClean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освіті, </a:t>
            </a:r>
            <a:r>
              <a:rPr lang="uk-UA" sz="2400" dirty="0">
                <a:solidFill>
                  <a:srgbClr val="C0000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офіційній документації та дипломатії тощо.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622876" y="5732269"/>
            <a:ext cx="6005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Quidquid</a:t>
            </a:r>
            <a:r>
              <a:rPr lang="en-US" sz="2800" b="1" dirty="0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latine</a:t>
            </a:r>
            <a:r>
              <a:rPr lang="en-US" sz="2800" b="1" dirty="0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 dictum sit </a:t>
            </a:r>
            <a:r>
              <a:rPr lang="en-US" sz="2800" b="1" dirty="0" err="1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altum</a:t>
            </a:r>
            <a:r>
              <a:rPr lang="en-US" sz="2800" b="1" dirty="0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sonatur</a:t>
            </a:r>
            <a:r>
              <a:rPr lang="en-US" sz="2800" b="1" dirty="0" smtClean="0">
                <a:solidFill>
                  <a:srgbClr val="7030A0"/>
                </a:solidFill>
                <a:latin typeface="Old English Text MT" panose="03040902040508030806" pitchFamily="66" charset="0"/>
              </a:rPr>
              <a:t>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0" y="469290"/>
            <a:ext cx="4302457" cy="5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54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44734" y="485540"/>
            <a:ext cx="5813945" cy="2042507"/>
          </a:xfrm>
        </p:spPr>
        <p:txBody>
          <a:bodyPr>
            <a:normAutofit fontScale="92500" lnSpcReduction="10000"/>
          </a:bodyPr>
          <a:lstStyle/>
          <a:p>
            <a:pPr marL="0" indent="450850" algn="just">
              <a:buNone/>
            </a:pPr>
            <a:r>
              <a:rPr lang="uk-UA" dirty="0">
                <a:latin typeface="Georgia" panose="02040502050405020303" pitchFamily="18" charset="0"/>
                <a:cs typeface="Estrangelo Edessa" panose="03080600000000000000" pitchFamily="66" charset="0"/>
              </a:rPr>
              <a:t>І сьогодні латинська мова широко використовується як мова міжнародного спілкування серед науковців, літераторів, освітян, вивчається у школах усіх рівнів Європи та Західного світу</a:t>
            </a:r>
            <a:r>
              <a:rPr lang="uk-UA" dirty="0" smtClean="0">
                <a:latin typeface="Georgia" panose="02040502050405020303" pitchFamily="18" charset="0"/>
                <a:cs typeface="Estrangelo Edessa" panose="03080600000000000000" pitchFamily="66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4" y="3436953"/>
            <a:ext cx="2335193" cy="2716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92" y="485540"/>
            <a:ext cx="4236478" cy="5902825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3472505" y="3825910"/>
            <a:ext cx="39169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uk-UA" sz="2400" dirty="0">
                <a:latin typeface="Georgia" panose="02040502050405020303" pitchFamily="18" charset="0"/>
                <a:cs typeface="Estrangelo Edessa" panose="03080600000000000000" pitchFamily="66" charset="0"/>
              </a:rPr>
              <a:t>Церковна латина залишається офіційною мовою Святого Престолу та Католицької церкви римського обряду. </a:t>
            </a:r>
            <a:endParaRPr lang="ru-RU" sz="2400" dirty="0">
              <a:latin typeface="Georgia" panose="02040502050405020303" pitchFamily="18" charset="0"/>
              <a:cs typeface="Estrangelo Edessa" panose="03080600000000000000" pitchFamily="66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844734" y="2720890"/>
            <a:ext cx="5813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Nulla</a:t>
            </a:r>
            <a:r>
              <a:rPr lang="en-US" sz="2800" dirty="0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est</a:t>
            </a:r>
            <a:r>
              <a:rPr lang="en-US" sz="2800" dirty="0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doctrina</a:t>
            </a:r>
            <a:r>
              <a:rPr lang="en-US" sz="2800" dirty="0" smtClean="0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Old English Text MT" panose="03040902040508030806" pitchFamily="66" charset="0"/>
                <a:cs typeface="Estrangelo Edessa" panose="03080600000000000000" pitchFamily="66" charset="0"/>
              </a:rPr>
              <a:t>sine lingua Latina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0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Місце для вмісту 13"/>
          <p:cNvSpPr>
            <a:spLocks noGrp="1"/>
          </p:cNvSpPr>
          <p:nvPr>
            <p:ph idx="1"/>
          </p:nvPr>
        </p:nvSpPr>
        <p:spPr>
          <a:xfrm>
            <a:off x="1269242" y="1690688"/>
            <a:ext cx="6223379" cy="4791999"/>
          </a:xfrm>
        </p:spPr>
        <p:txBody>
          <a:bodyPr rtlCol="0">
            <a:normAutofit/>
          </a:bodyPr>
          <a:lstStyle/>
          <a:p>
            <a:pPr lvl="0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поглиблення знань з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історії та культури античного світу; 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0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отримання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основних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теоретичних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та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практичних знань з латинської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мови;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0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показати вплив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латинської мови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на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розвиток інших мов індоєвропейської </a:t>
            </a:r>
            <a:r>
              <a:rPr lang="uk-UA" sz="3200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мовної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сім’ї, взаємозв’язок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мов та  їх 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взаємовплив.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242" y="365125"/>
            <a:ext cx="10084558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u="sng" dirty="0" smtClean="0">
                <a:solidFill>
                  <a:schemeClr val="accent2"/>
                </a:solidFill>
              </a:rPr>
              <a:t>Метою </a:t>
            </a:r>
            <a:r>
              <a:rPr lang="uk-UA" sz="3600" b="1" u="sng" dirty="0">
                <a:solidFill>
                  <a:schemeClr val="accent2"/>
                </a:solidFill>
              </a:rPr>
              <a:t>курсу «Латинська мова</a:t>
            </a:r>
            <a:r>
              <a:rPr lang="uk-UA" sz="3600" b="1" u="sng" dirty="0" smtClean="0">
                <a:solidFill>
                  <a:schemeClr val="accent2"/>
                </a:solidFill>
              </a:rPr>
              <a:t>» є:</a:t>
            </a:r>
            <a:r>
              <a:rPr lang="uk-UA" sz="3600" dirty="0" smtClean="0">
                <a:solidFill>
                  <a:schemeClr val="accent2"/>
                </a:solidFill>
              </a:rPr>
              <a:t> 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94" y="4238213"/>
            <a:ext cx="3697406" cy="2463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94" y="1690688"/>
            <a:ext cx="3697406" cy="23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title="Макет заголовка та вмісту з діаграмою"/>
          <p:cNvSpPr>
            <a:spLocks noGrp="1"/>
          </p:cNvSpPr>
          <p:nvPr>
            <p:ph type="title"/>
          </p:nvPr>
        </p:nvSpPr>
        <p:spPr>
          <a:xfrm>
            <a:off x="1064524" y="382138"/>
            <a:ext cx="10289275" cy="775790"/>
          </a:xfrm>
        </p:spPr>
        <p:txBody>
          <a:bodyPr rtlCol="0">
            <a:normAutofit/>
          </a:bodyPr>
          <a:lstStyle/>
          <a:p>
            <a:pPr algn="ctr"/>
            <a:r>
              <a:rPr lang="uk-UA" sz="3600" b="1" u="sng" dirty="0"/>
              <a:t>Завдання курсу «Латинська мова»:</a:t>
            </a:r>
            <a:endParaRPr lang="uk-UA" sz="36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1064525" y="1157928"/>
            <a:ext cx="102892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uk-UA" sz="2200" b="1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Теоретичні:</a:t>
            </a:r>
            <a:r>
              <a:rPr lang="uk-UA" sz="2200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 вивчення основ фонетичної, лексичної, морфологічної та синтаксичної систем латинської мови; формування та вдосконалення навичок і вмінь читання та письма латинською мовою; знання етапів становлення та розвитку </a:t>
            </a:r>
            <a:r>
              <a:rPr lang="uk-UA" sz="2200" dirty="0" smtClean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латинської </a:t>
            </a:r>
            <a:r>
              <a:rPr lang="uk-UA" sz="2200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мови </a:t>
            </a:r>
            <a:r>
              <a:rPr lang="uk-UA" sz="2200" dirty="0" smtClean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та Римської </a:t>
            </a:r>
            <a:r>
              <a:rPr lang="uk-UA" sz="2200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держави; </a:t>
            </a:r>
            <a:r>
              <a:rPr lang="uk-UA" sz="2200" dirty="0" smtClean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ознайомлення з давньоримським літочисленням, з визначними </a:t>
            </a:r>
            <a:r>
              <a:rPr lang="uk-UA" sz="2200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особистостями, </a:t>
            </a:r>
            <a:r>
              <a:rPr lang="uk-UA" sz="2200" dirty="0" smtClean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культурно спадщиною та </a:t>
            </a:r>
            <a:r>
              <a:rPr lang="uk-UA" sz="2200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пам’ятками Римської </a:t>
            </a:r>
            <a:r>
              <a:rPr lang="uk-UA" sz="2200" dirty="0" smtClean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держави</a:t>
            </a:r>
            <a:r>
              <a:rPr lang="uk-UA" sz="2200" dirty="0">
                <a:solidFill>
                  <a:srgbClr val="7030A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.</a:t>
            </a:r>
            <a:endParaRPr lang="ru-RU" sz="2200" dirty="0">
              <a:solidFill>
                <a:srgbClr val="7030A0"/>
              </a:solidFill>
              <a:latin typeface="Georgia" panose="02040502050405020303" pitchFamily="18" charset="0"/>
              <a:cs typeface="Estrangelo Edessa" panose="030806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4" y="3281586"/>
            <a:ext cx="5384811" cy="33655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1" y="3281585"/>
            <a:ext cx="4482568" cy="33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7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342736"/>
            <a:ext cx="9791700" cy="967357"/>
          </a:xfrm>
        </p:spPr>
        <p:txBody>
          <a:bodyPr>
            <a:normAutofit/>
          </a:bodyPr>
          <a:lstStyle/>
          <a:p>
            <a:pPr algn="ctr"/>
            <a:r>
              <a:rPr lang="uk-UA" sz="3600" b="1" u="sng" dirty="0">
                <a:solidFill>
                  <a:schemeClr val="accent4">
                    <a:lumMod val="50000"/>
                  </a:schemeClr>
                </a:solidFill>
              </a:rPr>
              <a:t>Завдання курсу «Латинська мова»: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62100" y="1310093"/>
            <a:ext cx="9791700" cy="1856142"/>
          </a:xfrm>
        </p:spPr>
        <p:txBody>
          <a:bodyPr>
            <a:noAutofit/>
          </a:bodyPr>
          <a:lstStyle/>
          <a:p>
            <a:pPr algn="just"/>
            <a:r>
              <a:rPr lang="uk-UA" sz="2200" b="1" dirty="0">
                <a:solidFill>
                  <a:srgbClr val="00206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Практичні:</a:t>
            </a:r>
            <a:r>
              <a:rPr lang="uk-UA" sz="2200" dirty="0">
                <a:solidFill>
                  <a:srgbClr val="002060"/>
                </a:solidFill>
                <a:latin typeface="Georgia" panose="02040502050405020303" pitchFamily="18" charset="0"/>
                <a:cs typeface="Estrangelo Edessa" panose="03080600000000000000" pitchFamily="66" charset="0"/>
              </a:rPr>
              <a:t> правильне вільне читання латинською мовою та перекладання нескладних речень та тексів з латинської мови на українську мову та з української мови на латинську; розуміння основного змісту текстів для читання та вивчення напам’ять; вивчення напам’ять необхідної кількості прислів’їв, приказок, крилатих латинських висловів та текстів з перекладом.</a:t>
            </a:r>
            <a:endParaRPr lang="ru-RU" sz="2200" dirty="0">
              <a:solidFill>
                <a:srgbClr val="002060"/>
              </a:solidFill>
              <a:latin typeface="Georgia" panose="02040502050405020303" pitchFamily="18" charset="0"/>
              <a:cs typeface="Estrangelo Edessa" panose="03080600000000000000" pitchFamily="66" charset="0"/>
            </a:endParaRPr>
          </a:p>
          <a:p>
            <a:pPr algn="just"/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342543"/>
            <a:ext cx="4833263" cy="3220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29" y="3342543"/>
            <a:ext cx="4311271" cy="32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700" y="378772"/>
            <a:ext cx="9785806" cy="1325563"/>
          </a:xfrm>
        </p:spPr>
        <p:txBody>
          <a:bodyPr rtlCol="0">
            <a:normAutofit/>
          </a:bodyPr>
          <a:lstStyle/>
          <a:p>
            <a:pPr algn="ctr"/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Запропонований курс 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передбачає 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вивчення 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таких тем:</a:t>
            </a:r>
            <a:r>
              <a:rPr lang="uk-UA" sz="3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uk-UA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9635112" cy="917575"/>
          </a:xfrm>
        </p:spPr>
        <p:txBody>
          <a:bodyPr>
            <a:noAutofit/>
          </a:bodyPr>
          <a:lstStyle/>
          <a:p>
            <a:pPr algn="just"/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Тема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1</a:t>
            </a:r>
            <a:r>
              <a:rPr lang="uk-UA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: «Латинська мова в системі індоєвропейських мов</a:t>
            </a:r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»;</a:t>
            </a:r>
          </a:p>
          <a:p>
            <a:pPr algn="just"/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Тема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2</a:t>
            </a:r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: «Прикметник</a:t>
            </a:r>
            <a:r>
              <a:rPr lang="uk-UA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. Дієслово. </a:t>
            </a:r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Числівник</a:t>
            </a:r>
            <a:r>
              <a:rPr lang="uk-UA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».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24" y="3096503"/>
            <a:ext cx="4490682" cy="2993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00" y="3096503"/>
            <a:ext cx="4976688" cy="29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129" y="365125"/>
            <a:ext cx="10208526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Тема 1 </a:t>
            </a:r>
            <a:r>
              <a:rPr lang="uk-UA" sz="3600" b="1" dirty="0">
                <a:solidFill>
                  <a:srgbClr val="C00000"/>
                </a:solidFill>
              </a:rPr>
              <a:t>«Латинська мова в системі індоєвропейських мов</a:t>
            </a:r>
            <a:r>
              <a:rPr lang="uk-UA" sz="3600" b="1" dirty="0" smtClean="0">
                <a:solidFill>
                  <a:srgbClr val="C00000"/>
                </a:solidFill>
              </a:rPr>
              <a:t>» містить такі аспекти:</a:t>
            </a:r>
            <a:r>
              <a:rPr lang="uk-UA" sz="3600" b="1" dirty="0" smtClean="0"/>
              <a:t> </a:t>
            </a:r>
            <a:endParaRPr lang="ru-RU" sz="3600" b="1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1351129" y="1825625"/>
            <a:ext cx="7724632" cy="4351338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1. Загальні відомості з історії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		Давнього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Риму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та латинської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мови. </a:t>
            </a:r>
            <a:endParaRPr lang="uk-UA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2. Алфавіт. Правила читання.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3. Іменник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латинській мові.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4.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І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ІІ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відміни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іменників. </a:t>
            </a:r>
            <a:endParaRPr lang="uk-UA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5.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Прийменник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6. Дієслівна система латинської мови.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7. Теперішній час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Тема 8. Наказовий спосіб дієслова.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761" y="2117902"/>
            <a:ext cx="2483894" cy="376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065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з оформленням хмарного шкіпер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5947_TF03460508" id="{7C268A1D-865A-469C-B6B3-FA30F15611E1}" vid="{FA4F909C-786D-4D56-B34A-04F7CEE089A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DD01B8-816B-49B7-8C81-03AB51D87C5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Слайди з оформленням хмарного шкіпера</Template>
  <TotalTime>341</TotalTime>
  <Words>308</Words>
  <Application>Microsoft Office PowerPoint</Application>
  <PresentationFormat>Широкий екран</PresentationFormat>
  <Paragraphs>47</Paragraphs>
  <Slides>11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Cambria</vt:lpstr>
      <vt:lpstr>Estrangelo Edessa</vt:lpstr>
      <vt:lpstr>Georgia</vt:lpstr>
      <vt:lpstr>Monotype Corsiva</vt:lpstr>
      <vt:lpstr>Old English Text MT</vt:lpstr>
      <vt:lpstr>Vivaldi</vt:lpstr>
      <vt:lpstr>Wingdings</vt:lpstr>
      <vt:lpstr>Шаблон з оформленням хмарного шкіпера</vt:lpstr>
      <vt:lpstr>Lingua Latina </vt:lpstr>
      <vt:lpstr>Презентація PowerPoint</vt:lpstr>
      <vt:lpstr>Презентація PowerPoint</vt:lpstr>
      <vt:lpstr>Презентація PowerPoint</vt:lpstr>
      <vt:lpstr>Метою курсу «Латинська мова» є: </vt:lpstr>
      <vt:lpstr>Завдання курсу «Латинська мова»:</vt:lpstr>
      <vt:lpstr>Завдання курсу «Латинська мова»:</vt:lpstr>
      <vt:lpstr>Запропонований курс передбачає  вивчення таких тем: </vt:lpstr>
      <vt:lpstr>Тема 1 «Латинська мова в системі індоєвропейських мов» містить такі аспекти: </vt:lpstr>
      <vt:lpstr>Тема 2: «Прикметник. Дієслово. Числівник» містить такі аспекти: </vt:lpstr>
      <vt:lpstr>Запрошуємо на навчання!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Latina</dc:title>
  <dc:creator>Зинаида Бандурко</dc:creator>
  <cp:lastModifiedBy>Зинаида Бандурко</cp:lastModifiedBy>
  <cp:revision>34</cp:revision>
  <dcterms:created xsi:type="dcterms:W3CDTF">2020-06-01T11:03:08Z</dcterms:created>
  <dcterms:modified xsi:type="dcterms:W3CDTF">2020-06-02T06:07:56Z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